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36"/>
  </p:notesMasterIdLst>
  <p:handoutMasterIdLst>
    <p:handoutMasterId r:id="rId37"/>
  </p:handoutMasterIdLst>
  <p:sldIdLst>
    <p:sldId id="258" r:id="rId2"/>
    <p:sldId id="263" r:id="rId3"/>
    <p:sldId id="261" r:id="rId4"/>
    <p:sldId id="259" r:id="rId5"/>
    <p:sldId id="265" r:id="rId6"/>
    <p:sldId id="278" r:id="rId7"/>
    <p:sldId id="277" r:id="rId8"/>
    <p:sldId id="279" r:id="rId9"/>
    <p:sldId id="280" r:id="rId10"/>
    <p:sldId id="267" r:id="rId11"/>
    <p:sldId id="281" r:id="rId12"/>
    <p:sldId id="282" r:id="rId13"/>
    <p:sldId id="290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64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9F915-4F09-4558-B32D-A9AA3476F368}">
          <p14:sldIdLst>
            <p14:sldId id="258"/>
            <p14:sldId id="263"/>
            <p14:sldId id="261"/>
            <p14:sldId id="259"/>
            <p14:sldId id="265"/>
            <p14:sldId id="278"/>
            <p14:sldId id="277"/>
            <p14:sldId id="279"/>
            <p14:sldId id="280"/>
            <p14:sldId id="267"/>
            <p14:sldId id="281"/>
            <p14:sldId id="282"/>
            <p14:sldId id="290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64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E00"/>
    <a:srgbClr val="40B453"/>
    <a:srgbClr val="CC9900"/>
    <a:srgbClr val="E14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3372" autoAdjust="0"/>
  </p:normalViewPr>
  <p:slideViewPr>
    <p:cSldViewPr snapToGrid="0" snapToObjects="1">
      <p:cViewPr varScale="1">
        <p:scale>
          <a:sx n="63" d="100"/>
          <a:sy n="63" d="100"/>
        </p:scale>
        <p:origin x="84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8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8" y="785643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3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7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5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-1" b="10256"/>
          <a:stretch/>
        </p:blipFill>
        <p:spPr>
          <a:xfrm>
            <a:off x="-32659" y="0"/>
            <a:ext cx="12226835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7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27851" b="10256"/>
          <a:stretch/>
        </p:blipFill>
        <p:spPr>
          <a:xfrm>
            <a:off x="277586" y="310243"/>
            <a:ext cx="7429503" cy="576995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61" y="342899"/>
            <a:ext cx="3859059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85" y="3229909"/>
            <a:ext cx="3859059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0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5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700153"/>
            <a:ext cx="10972797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9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52718"/>
            <a:ext cx="10972797" cy="1371600"/>
          </a:xfrm>
          <a:prstGeom prst="rect">
            <a:avLst/>
          </a:prstGeom>
        </p:spPr>
        <p:txBody>
          <a:bodyPr anchor="b" anchorCtr="0"/>
          <a:lstStyle/>
          <a:p>
            <a:r>
              <a:rPr lang="nl-BE" dirty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  <a:lvl2pPr>
              <a:buClr>
                <a:srgbClr val="E85E00"/>
              </a:buClr>
              <a:defRPr sz="2800" b="0"/>
            </a:lvl2pPr>
            <a:lvl3pPr>
              <a:buClr>
                <a:srgbClr val="E85E00"/>
              </a:buClr>
              <a:defRPr sz="2400" b="0"/>
            </a:lvl3pPr>
            <a:lvl4pPr>
              <a:buClr>
                <a:srgbClr val="E85E00"/>
              </a:buClr>
              <a:defRPr sz="2400" b="0"/>
            </a:lvl4pPr>
            <a:lvl5pPr>
              <a:buClr>
                <a:srgbClr val="E85E00"/>
              </a:buClr>
              <a:defRPr sz="2400" b="0"/>
            </a:lvl5pPr>
          </a:lstStyle>
          <a:p>
            <a:pPr lvl="0"/>
            <a:r>
              <a:rPr lang="nl-BE" dirty="0"/>
              <a:t>Inhoud</a:t>
            </a:r>
          </a:p>
          <a:p>
            <a:pPr lvl="1"/>
            <a:r>
              <a:rPr lang="nl-BE" dirty="0"/>
              <a:t>Tweede level</a:t>
            </a:r>
          </a:p>
          <a:p>
            <a:pPr lvl="2"/>
            <a:r>
              <a:rPr lang="nl-BE" dirty="0"/>
              <a:t>Derde level</a:t>
            </a:r>
          </a:p>
          <a:p>
            <a:pPr lvl="3"/>
            <a:r>
              <a:rPr lang="nl-BE" dirty="0"/>
              <a:t>Vierde level</a:t>
            </a:r>
          </a:p>
          <a:p>
            <a:pPr lvl="4"/>
            <a:r>
              <a:rPr lang="nl-BE" dirty="0"/>
              <a:t>Vijfde level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14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032136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89054" y="0"/>
            <a:ext cx="6002945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9053" y="2675173"/>
            <a:ext cx="6002947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78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89055" y="0"/>
            <a:ext cx="6002947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3650" y="0"/>
            <a:ext cx="6035785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3512504"/>
            <a:ext cx="109727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1" y="-1"/>
            <a:ext cx="12192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-248146" y="1"/>
            <a:ext cx="12440148" cy="879301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12192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3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603713"/>
            <a:ext cx="109728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1" y="-2"/>
            <a:ext cx="12192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306533" y="-2"/>
            <a:ext cx="12498532" cy="5199813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12192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1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394904"/>
            <a:ext cx="10972799" cy="10721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9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5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5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7860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95299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06888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-16933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66396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8068821" y="-26760"/>
            <a:ext cx="4123179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3738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21" y="-26760"/>
            <a:ext cx="4123179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9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23" r:id="rId16"/>
    <p:sldLayoutId id="2147483925" r:id="rId17"/>
    <p:sldLayoutId id="2147483921" r:id="rId18"/>
    <p:sldLayoutId id="2147483929" r:id="rId19"/>
    <p:sldLayoutId id="2147483930" r:id="rId20"/>
    <p:sldLayoutId id="2147483926" r:id="rId21"/>
    <p:sldLayoutId id="2147483922" r:id="rId22"/>
    <p:sldLayoutId id="2147483927" r:id="rId23"/>
    <p:sldLayoutId id="2147483931" r:id="rId24"/>
    <p:sldLayoutId id="2147483919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upport.sodaq.com/sodaq-one/features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sodaq.com/sodaq-one/getting-started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ora-alliance.org/The-Alliance/About-the-Alliance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Volgende</a:t>
            </a:r>
            <a:r>
              <a:rPr lang="en-US" dirty="0"/>
              <a:t> week raspberry pi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Spread spectrum</a:t>
            </a:r>
          </a:p>
          <a:p>
            <a:r>
              <a:rPr lang="nl-BE" dirty="0"/>
              <a:t>Zelfde vermogen</a:t>
            </a:r>
          </a:p>
          <a:p>
            <a:r>
              <a:rPr lang="nl-BE" dirty="0"/>
              <a:t>Grotere bandbreedte</a:t>
            </a:r>
          </a:p>
          <a:p>
            <a:r>
              <a:rPr lang="nl-BE" dirty="0"/>
              <a:t>=&gt; ruisachtig signaal</a:t>
            </a:r>
          </a:p>
          <a:p>
            <a:pPr lvl="1"/>
            <a:r>
              <a:rPr lang="nl-BE" dirty="0"/>
              <a:t>moeilijk te detecteren</a:t>
            </a:r>
          </a:p>
          <a:p>
            <a:pPr lvl="1"/>
            <a:r>
              <a:rPr lang="nl-BE" dirty="0"/>
              <a:t>Moeilijk te storen</a:t>
            </a:r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pPr lvl="1"/>
            <a:endParaRPr lang="nl-BE" dirty="0"/>
          </a:p>
          <a:p>
            <a:r>
              <a:rPr lang="nl-BE" dirty="0" err="1"/>
              <a:t>Chirp</a:t>
            </a:r>
            <a:r>
              <a:rPr lang="nl-BE" dirty="0"/>
              <a:t> </a:t>
            </a:r>
            <a:r>
              <a:rPr lang="nl-BE" dirty="0" err="1"/>
              <a:t>signal</a:t>
            </a:r>
            <a:r>
              <a:rPr lang="nl-BE" dirty="0"/>
              <a:t> =&gt; wisselede </a:t>
            </a:r>
            <a:r>
              <a:rPr lang="nl-BE" dirty="0" err="1"/>
              <a:t>freq</a:t>
            </a:r>
            <a:r>
              <a:rPr lang="nl-BE" dirty="0"/>
              <a:t>.</a:t>
            </a:r>
          </a:p>
          <a:p>
            <a:r>
              <a:rPr lang="nl-BE" dirty="0"/>
              <a:t>Meerdere transmissies mogelijk</a:t>
            </a:r>
          </a:p>
          <a:p>
            <a:r>
              <a:rPr lang="nl-BE" dirty="0"/>
              <a:t>Militaire toepassingen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320673"/>
            <a:ext cx="10515600" cy="1325563"/>
          </a:xfrm>
        </p:spPr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technology</a:t>
            </a:r>
            <a:r>
              <a:rPr lang="nl-BE" dirty="0"/>
              <a:t> </a:t>
            </a:r>
            <a:r>
              <a:rPr lang="nl-BE" dirty="0" err="1"/>
              <a:t>modulation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16" y="1166020"/>
            <a:ext cx="7155867" cy="39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8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Spreading</a:t>
            </a:r>
            <a:r>
              <a:rPr lang="nl-BE" dirty="0"/>
              <a:t> factor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50" y="1362973"/>
            <a:ext cx="2503433" cy="958104"/>
          </a:xfrm>
          <a:prstGeom prst="rect">
            <a:avLst/>
          </a:prstGeom>
        </p:spPr>
      </p:pic>
      <p:pic>
        <p:nvPicPr>
          <p:cNvPr id="2050" name="Picture 2" descr="https://upload.wikimedia.org/wikipedia/commons/6/66/Drzewo_ciagow_ortogonalnych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396" y="1546001"/>
            <a:ext cx="54768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77" y="3790187"/>
            <a:ext cx="4501938" cy="9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modulation</a:t>
            </a:r>
            <a:r>
              <a:rPr lang="nl-BE" dirty="0"/>
              <a:t> </a:t>
            </a:r>
            <a:r>
              <a:rPr lang="nl-BE" dirty="0" err="1"/>
              <a:t>settings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7906"/>
            <a:ext cx="8443823" cy="48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5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Modulation</a:t>
            </a:r>
            <a:r>
              <a:rPr lang="nl-BE" dirty="0"/>
              <a:t> </a:t>
            </a:r>
            <a:r>
              <a:rPr lang="nl-BE" dirty="0" err="1"/>
              <a:t>settings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8806132" cy="53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14781"/>
            <a:ext cx="7995249" cy="458765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LoRaWAN</a:t>
            </a:r>
            <a:r>
              <a:rPr lang="nl-BE" dirty="0"/>
              <a:t> </a:t>
            </a:r>
            <a:r>
              <a:rPr lang="nl-BE" dirty="0" err="1"/>
              <a:t>Channels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94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LoRaWAN</a:t>
            </a:r>
            <a:r>
              <a:rPr lang="nl-BE" dirty="0"/>
              <a:t> </a:t>
            </a:r>
            <a:r>
              <a:rPr lang="nl-BE" dirty="0" err="1"/>
              <a:t>Channels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7906"/>
            <a:ext cx="8581845" cy="46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Physical</a:t>
            </a:r>
            <a:r>
              <a:rPr lang="nl-BE" dirty="0"/>
              <a:t> </a:t>
            </a:r>
            <a:r>
              <a:rPr lang="nl-BE" dirty="0" err="1"/>
              <a:t>topology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8133272" cy="49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336676"/>
            <a:ext cx="7242774" cy="4671526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End-Device Classes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81" y="655639"/>
            <a:ext cx="55054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1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End-Device </a:t>
            </a:r>
            <a:r>
              <a:rPr lang="nl-BE" dirty="0" err="1"/>
              <a:t>Activation</a:t>
            </a:r>
            <a:r>
              <a:rPr lang="nl-BE" dirty="0"/>
              <a:t> (</a:t>
            </a:r>
            <a:r>
              <a:rPr lang="nl-BE" dirty="0" err="1"/>
              <a:t>Joining</a:t>
            </a:r>
            <a:r>
              <a:rPr lang="nl-BE" dirty="0"/>
              <a:t>)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End-device must </a:t>
            </a:r>
            <a:r>
              <a:rPr lang="nl-BE" dirty="0" err="1"/>
              <a:t>be</a:t>
            </a:r>
            <a:r>
              <a:rPr lang="nl-BE" dirty="0"/>
              <a:t> ACTIVATED</a:t>
            </a:r>
          </a:p>
          <a:p>
            <a:r>
              <a:rPr lang="nl-BE" dirty="0"/>
              <a:t>Device </a:t>
            </a:r>
            <a:r>
              <a:rPr lang="nl-BE" dirty="0" err="1"/>
              <a:t>Addres</a:t>
            </a:r>
            <a:endParaRPr lang="nl-BE" dirty="0"/>
          </a:p>
          <a:p>
            <a:pPr lvl="1"/>
            <a:r>
              <a:rPr lang="nl-BE" dirty="0"/>
              <a:t>Unique per end device</a:t>
            </a:r>
          </a:p>
          <a:p>
            <a:pPr lvl="1"/>
            <a:r>
              <a:rPr lang="nl-BE" dirty="0"/>
              <a:t>Shared </a:t>
            </a:r>
            <a:r>
              <a:rPr lang="nl-BE" dirty="0" err="1"/>
              <a:t>between</a:t>
            </a:r>
            <a:r>
              <a:rPr lang="nl-BE" dirty="0"/>
              <a:t> end-device, </a:t>
            </a:r>
            <a:r>
              <a:rPr lang="nl-BE" dirty="0" err="1"/>
              <a:t>network</a:t>
            </a:r>
            <a:r>
              <a:rPr lang="nl-BE" dirty="0"/>
              <a:t> server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server</a:t>
            </a:r>
          </a:p>
          <a:p>
            <a:r>
              <a:rPr lang="nl-BE" dirty="0"/>
              <a:t>Network </a:t>
            </a:r>
            <a:r>
              <a:rPr lang="nl-BE" dirty="0" err="1"/>
              <a:t>Session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Unique per end device</a:t>
            </a:r>
          </a:p>
          <a:p>
            <a:pPr lvl="1"/>
            <a:r>
              <a:rPr lang="nl-BE" dirty="0"/>
              <a:t>128-bit AES </a:t>
            </a:r>
            <a:r>
              <a:rPr lang="nl-BE" dirty="0" err="1"/>
              <a:t>encryption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Shared </a:t>
            </a:r>
            <a:r>
              <a:rPr lang="nl-BE" dirty="0" err="1"/>
              <a:t>between</a:t>
            </a:r>
            <a:r>
              <a:rPr lang="nl-BE" dirty="0"/>
              <a:t> end-device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network</a:t>
            </a:r>
            <a:r>
              <a:rPr lang="nl-BE" dirty="0"/>
              <a:t> server</a:t>
            </a:r>
          </a:p>
          <a:p>
            <a:r>
              <a:rPr lang="nl-BE" dirty="0"/>
              <a:t>Application </a:t>
            </a:r>
            <a:r>
              <a:rPr lang="nl-BE" dirty="0" err="1"/>
              <a:t>Session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Unique per end device</a:t>
            </a:r>
          </a:p>
          <a:p>
            <a:pPr lvl="1"/>
            <a:r>
              <a:rPr lang="nl-BE" dirty="0"/>
              <a:t>128-bit AES </a:t>
            </a:r>
            <a:r>
              <a:rPr lang="nl-BE" dirty="0" err="1"/>
              <a:t>encryption</a:t>
            </a:r>
            <a:r>
              <a:rPr lang="nl-BE" dirty="0"/>
              <a:t> </a:t>
            </a:r>
            <a:r>
              <a:rPr lang="nl-BE" dirty="0" err="1"/>
              <a:t>key</a:t>
            </a:r>
            <a:endParaRPr lang="nl-BE" dirty="0"/>
          </a:p>
          <a:p>
            <a:pPr lvl="1"/>
            <a:r>
              <a:rPr lang="nl-BE" dirty="0"/>
              <a:t>Shared </a:t>
            </a:r>
            <a:r>
              <a:rPr lang="nl-BE" dirty="0" err="1"/>
              <a:t>between</a:t>
            </a:r>
            <a:r>
              <a:rPr lang="nl-BE" dirty="0"/>
              <a:t> end-device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application</a:t>
            </a:r>
            <a:r>
              <a:rPr lang="nl-BE" dirty="0"/>
              <a:t> server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574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8185030" cy="487084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RN2483-I/RM EU </a:t>
            </a:r>
            <a:r>
              <a:rPr lang="nl-BE" dirty="0" err="1"/>
              <a:t>LoRaWan</a:t>
            </a:r>
            <a:r>
              <a:rPr lang="nl-BE" dirty="0"/>
              <a:t> Modem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1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Volgende week gaan we van start met de Raspberry pi</a:t>
            </a:r>
          </a:p>
          <a:p>
            <a:r>
              <a:rPr lang="nl-BE" dirty="0"/>
              <a:t>Pi meebrengen naar het labo</a:t>
            </a:r>
          </a:p>
          <a:p>
            <a:r>
              <a:rPr lang="nl-BE" dirty="0"/>
              <a:t>SD card volledig geconfigureerd</a:t>
            </a:r>
          </a:p>
          <a:p>
            <a:r>
              <a:rPr lang="nl-BE" dirty="0"/>
              <a:t>Eventueel met usb wifi stick</a:t>
            </a:r>
          </a:p>
          <a:p>
            <a:r>
              <a:rPr lang="nl-BE" dirty="0"/>
              <a:t>Indien niet opstarten met scherm in labo</a:t>
            </a:r>
          </a:p>
          <a:p>
            <a:r>
              <a:rPr lang="nl-BE" dirty="0"/>
              <a:t>Zie documenten op </a:t>
            </a:r>
            <a:r>
              <a:rPr lang="nl-BE" dirty="0" err="1"/>
              <a:t>leho</a:t>
            </a:r>
            <a:endParaRPr lang="nl-BE" dirty="0"/>
          </a:p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378848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Andere </a:t>
            </a:r>
            <a:r>
              <a:rPr lang="nl-BE" dirty="0" err="1"/>
              <a:t>based</a:t>
            </a:r>
            <a:r>
              <a:rPr lang="nl-BE" dirty="0"/>
              <a:t> on Microchip RN2483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5592"/>
            <a:ext cx="8064260" cy="4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7772400" cy="480646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Comparison</a:t>
            </a:r>
            <a:r>
              <a:rPr lang="nl-BE" dirty="0"/>
              <a:t> : IoT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645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IoT </a:t>
            </a:r>
            <a:r>
              <a:rPr lang="nl-BE" dirty="0" err="1"/>
              <a:t>technology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9" y="1459211"/>
            <a:ext cx="7739871" cy="44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Proximus</a:t>
            </a:r>
            <a:r>
              <a:rPr lang="en-US" dirty="0"/>
              <a:t> kit Lora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97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Is te big </a:t>
            </a:r>
            <a:r>
              <a:rPr lang="nl-BE" dirty="0" err="1"/>
              <a:t>brother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328P (Arduino </a:t>
            </a:r>
            <a:r>
              <a:rPr lang="nl-BE" dirty="0" err="1"/>
              <a:t>uno</a:t>
            </a:r>
            <a:r>
              <a:rPr lang="nl-BE" dirty="0"/>
              <a:t>)</a:t>
            </a:r>
          </a:p>
          <a:p>
            <a:r>
              <a:rPr lang="en-GB" dirty="0"/>
              <a:t>128kB flash for your programs (that’s 4x more than the 328P)</a:t>
            </a:r>
          </a:p>
          <a:p>
            <a:r>
              <a:rPr lang="en-GB" dirty="0"/>
              <a:t>16kB memory (that’s 8x more!)</a:t>
            </a:r>
          </a:p>
          <a:p>
            <a:r>
              <a:rPr lang="en-GB" dirty="0"/>
              <a:t>Two hardware serials (allowing USB and the Bee module to work at the same time).</a:t>
            </a:r>
          </a:p>
          <a:p>
            <a:r>
              <a:rPr lang="en-GB" dirty="0"/>
              <a:t>Micro SD card slot has been added for storage (as well as the existing Flash memory).</a:t>
            </a:r>
          </a:p>
          <a:p>
            <a:r>
              <a:rPr lang="en-GB" dirty="0"/>
              <a:t>Power efficient</a:t>
            </a:r>
          </a:p>
          <a:p>
            <a:endParaRPr lang="en-GB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SODAQ </a:t>
            </a:r>
            <a:r>
              <a:rPr lang="nl-BE" dirty="0" err="1"/>
              <a:t>Mbili</a:t>
            </a:r>
            <a:r>
              <a:rPr lang="nl-BE" dirty="0"/>
              <a:t> (Arduino compatible Atmega 1284P)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787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012371"/>
            <a:ext cx="10515600" cy="5164592"/>
          </a:xfrm>
        </p:spPr>
        <p:txBody>
          <a:bodyPr/>
          <a:lstStyle/>
          <a:p>
            <a:r>
              <a:rPr lang="nl-BE" dirty="0"/>
              <a:t>A : </a:t>
            </a:r>
            <a:r>
              <a:rPr lang="nl-BE" dirty="0" err="1"/>
              <a:t>Switched</a:t>
            </a:r>
            <a:r>
              <a:rPr lang="nl-BE" dirty="0"/>
              <a:t> Grove </a:t>
            </a:r>
            <a:r>
              <a:rPr lang="nl-BE" dirty="0" err="1"/>
              <a:t>row</a:t>
            </a:r>
            <a:endParaRPr lang="nl-BE" dirty="0"/>
          </a:p>
          <a:p>
            <a:r>
              <a:rPr lang="nl-BE" dirty="0"/>
              <a:t>B : Always on Grove </a:t>
            </a:r>
            <a:r>
              <a:rPr lang="nl-BE" dirty="0" err="1"/>
              <a:t>row</a:t>
            </a:r>
            <a:endParaRPr lang="nl-BE" dirty="0"/>
          </a:p>
          <a:p>
            <a:r>
              <a:rPr lang="nl-BE" dirty="0"/>
              <a:t>C : </a:t>
            </a:r>
            <a:r>
              <a:rPr lang="nl-BE" dirty="0" err="1"/>
              <a:t>Switched</a:t>
            </a:r>
            <a:r>
              <a:rPr lang="nl-BE" dirty="0"/>
              <a:t> Grove power LED (D22)</a:t>
            </a:r>
          </a:p>
          <a:p>
            <a:r>
              <a:rPr lang="nl-BE" dirty="0"/>
              <a:t>G : </a:t>
            </a:r>
            <a:r>
              <a:rPr lang="nl-BE" dirty="0" err="1"/>
              <a:t>Two</a:t>
            </a:r>
            <a:r>
              <a:rPr lang="nl-BE" dirty="0"/>
              <a:t> user </a:t>
            </a:r>
            <a:r>
              <a:rPr lang="nl-BE" dirty="0" err="1"/>
              <a:t>programmable</a:t>
            </a:r>
            <a:r>
              <a:rPr lang="nl-BE" dirty="0"/>
              <a:t> </a:t>
            </a:r>
            <a:r>
              <a:rPr lang="nl-BE" dirty="0" err="1"/>
              <a:t>LEDs</a:t>
            </a:r>
            <a:endParaRPr lang="nl-BE" dirty="0"/>
          </a:p>
          <a:p>
            <a:r>
              <a:rPr lang="nl-BE" dirty="0"/>
              <a:t>H : DS321 real time </a:t>
            </a:r>
            <a:r>
              <a:rPr lang="nl-BE" dirty="0" err="1"/>
              <a:t>clock</a:t>
            </a:r>
            <a:endParaRPr lang="nl-BE" dirty="0"/>
          </a:p>
          <a:p>
            <a:r>
              <a:rPr lang="nl-BE" dirty="0"/>
              <a:t>J : Reset switch</a:t>
            </a:r>
          </a:p>
          <a:p>
            <a:r>
              <a:rPr lang="nl-BE" dirty="0"/>
              <a:t>L : On/Off switch</a:t>
            </a:r>
          </a:p>
          <a:p>
            <a:r>
              <a:rPr lang="nl-BE" dirty="0"/>
              <a:t>O : </a:t>
            </a:r>
            <a:r>
              <a:rPr lang="nl-BE" dirty="0" err="1"/>
              <a:t>Bee</a:t>
            </a:r>
            <a:r>
              <a:rPr lang="nl-BE" dirty="0"/>
              <a:t> socket</a:t>
            </a:r>
          </a:p>
          <a:p>
            <a:r>
              <a:rPr lang="nl-BE" dirty="0"/>
              <a:t>Q : </a:t>
            </a:r>
            <a:r>
              <a:rPr lang="nl-BE" dirty="0" err="1"/>
              <a:t>Battery</a:t>
            </a:r>
            <a:r>
              <a:rPr lang="nl-BE" dirty="0"/>
              <a:t> connector</a:t>
            </a:r>
          </a:p>
          <a:p>
            <a:r>
              <a:rPr lang="nl-BE" dirty="0"/>
              <a:t>S : Solar panel connector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>
                <a:hlinkClick r:id="rId2"/>
              </a:rPr>
              <a:t>http://support.sodaq.com/sodaq-one/features/</a:t>
            </a:r>
            <a:endParaRPr lang="nl-BE" dirty="0"/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SODAQ </a:t>
            </a:r>
            <a:r>
              <a:rPr lang="nl-BE" dirty="0" err="1"/>
              <a:t>Mbili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01" y="832982"/>
            <a:ext cx="6497195" cy="43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3384097"/>
            <a:ext cx="10515600" cy="2792866"/>
          </a:xfrm>
        </p:spPr>
        <p:txBody>
          <a:bodyPr/>
          <a:lstStyle/>
          <a:p>
            <a:r>
              <a:rPr lang="nl-BE" dirty="0" err="1"/>
              <a:t>Switched</a:t>
            </a:r>
            <a:r>
              <a:rPr lang="nl-BE" dirty="0"/>
              <a:t> column is off </a:t>
            </a:r>
            <a:r>
              <a:rPr lang="nl-BE" dirty="0" err="1"/>
              <a:t>by</a:t>
            </a:r>
            <a:r>
              <a:rPr lang="nl-BE" dirty="0"/>
              <a:t> default.</a:t>
            </a:r>
          </a:p>
          <a:p>
            <a:r>
              <a:rPr lang="nl-BE" dirty="0"/>
              <a:t>Digital pin D22 switches on </a:t>
            </a:r>
            <a:r>
              <a:rPr lang="nl-BE" dirty="0" err="1"/>
              <a:t>and</a:t>
            </a:r>
            <a:r>
              <a:rPr lang="nl-BE" dirty="0"/>
              <a:t> off. 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Grove Sockets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0" y="538163"/>
            <a:ext cx="3009900" cy="56388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8572"/>
            <a:ext cx="6419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16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Modulair</a:t>
            </a:r>
          </a:p>
          <a:p>
            <a:r>
              <a:rPr lang="nl-BE" dirty="0" err="1"/>
              <a:t>Gestandardizeerde</a:t>
            </a:r>
            <a:r>
              <a:rPr lang="nl-BE" dirty="0"/>
              <a:t> connector</a:t>
            </a:r>
          </a:p>
          <a:p>
            <a:r>
              <a:rPr lang="nl-BE" dirty="0"/>
              <a:t>Sensors</a:t>
            </a:r>
          </a:p>
          <a:p>
            <a:r>
              <a:rPr lang="nl-BE" dirty="0" err="1"/>
              <a:t>Actuators</a:t>
            </a:r>
            <a:endParaRPr lang="nl-BE" dirty="0"/>
          </a:p>
          <a:p>
            <a:r>
              <a:rPr lang="nl-BE" dirty="0"/>
              <a:t>Communication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Grove systeem?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61" y="219755"/>
            <a:ext cx="5632958" cy="569411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7" y="4001294"/>
            <a:ext cx="55340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9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0AE1164-1BD5-DA4B-AAEA-67FC200A7D83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LoRa Bee</a:t>
            </a:r>
            <a:r>
              <a:rPr lang="nl-BE" dirty="0"/>
              <a:t> </a:t>
            </a:r>
            <a:endParaRPr lang="nl-NL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BE"/>
              <a:t>LoRa </a:t>
            </a:r>
            <a:r>
              <a:rPr lang="nl-BE" dirty="0"/>
              <a:t>Radio Module</a:t>
            </a:r>
          </a:p>
          <a:p>
            <a:r>
              <a:rPr lang="nl-BE"/>
              <a:t>15 km range</a:t>
            </a:r>
            <a:endParaRPr lang="nl-BE" dirty="0"/>
          </a:p>
          <a:p>
            <a:r>
              <a:rPr lang="nl-BE"/>
              <a:t>Secure</a:t>
            </a:r>
            <a:endParaRPr lang="nl-BE" dirty="0"/>
          </a:p>
          <a:p>
            <a:r>
              <a:rPr lang="nl-BE"/>
              <a:t>Low power</a:t>
            </a:r>
            <a:endParaRPr lang="nl-BE" dirty="0"/>
          </a:p>
          <a:p>
            <a:endParaRPr lang="nl-NL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530003"/>
            <a:ext cx="4651248" cy="47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0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32" y="248961"/>
            <a:ext cx="3566354" cy="5261735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Zie onderstaande link.</a:t>
            </a:r>
          </a:p>
          <a:p>
            <a:r>
              <a:rPr lang="nl-BE" dirty="0">
                <a:hlinkClick r:id="rId3"/>
              </a:rPr>
              <a:t>http://support.sodaq.com/sodaq-one/getting-started/</a:t>
            </a:r>
            <a:endParaRPr lang="nl-BE" dirty="0"/>
          </a:p>
          <a:p>
            <a:r>
              <a:rPr lang="nl-BE" dirty="0"/>
              <a:t>Wel </a:t>
            </a:r>
            <a:r>
              <a:rPr lang="nl-BE" sz="2800" dirty="0" err="1"/>
              <a:t>Arduino.rar</a:t>
            </a:r>
            <a:r>
              <a:rPr lang="nl-BE" sz="2800" dirty="0"/>
              <a:t> gebruiken van </a:t>
            </a:r>
            <a:r>
              <a:rPr lang="nl-BE" sz="2800" dirty="0" err="1"/>
              <a:t>Leho</a:t>
            </a:r>
            <a:endParaRPr lang="nl-BE" sz="2800" dirty="0"/>
          </a:p>
          <a:p>
            <a:r>
              <a:rPr lang="nl-BE" sz="2800" dirty="0"/>
              <a:t>Neem copy van </a:t>
            </a:r>
            <a:r>
              <a:rPr lang="nl-BE" sz="2800" dirty="0" err="1"/>
              <a:t>SensorLib.ino</a:t>
            </a:r>
            <a:r>
              <a:rPr lang="nl-BE" sz="2800" dirty="0"/>
              <a:t> file</a:t>
            </a:r>
          </a:p>
          <a:p>
            <a:r>
              <a:rPr lang="nl-BE" sz="2400" dirty="0"/>
              <a:t>Aan je project </a:t>
            </a:r>
            <a:r>
              <a:rPr lang="nl-BE" sz="2400" dirty="0" err="1"/>
              <a:t>keys.h</a:t>
            </a:r>
            <a:r>
              <a:rPr lang="nl-BE" sz="2400" dirty="0"/>
              <a:t> file toevoegen. </a:t>
            </a:r>
          </a:p>
          <a:p>
            <a:pPr marL="0" indent="0">
              <a:buNone/>
            </a:pPr>
            <a:r>
              <a:rPr lang="nl-BE" sz="2400" dirty="0"/>
              <a:t>(na registratie bij </a:t>
            </a:r>
            <a:r>
              <a:rPr lang="nl-BE" sz="2400" dirty="0" err="1"/>
              <a:t>proximus</a:t>
            </a:r>
            <a:r>
              <a:rPr lang="nl-BE" sz="2400" dirty="0"/>
              <a:t>)</a:t>
            </a:r>
          </a:p>
          <a:p>
            <a:r>
              <a:rPr lang="nl-BE" sz="2400" dirty="0"/>
              <a:t>Openen </a:t>
            </a:r>
            <a:r>
              <a:rPr lang="nl-BE" sz="2400" dirty="0" err="1"/>
              <a:t>Serial</a:t>
            </a:r>
            <a:r>
              <a:rPr lang="nl-BE" sz="2400" dirty="0"/>
              <a:t> Monitor</a:t>
            </a:r>
          </a:p>
          <a:p>
            <a:r>
              <a:rPr lang="nl-BE" sz="2400" dirty="0"/>
              <a:t>Checken of berichtjes binnenkomen.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started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660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4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Aansluiten van </a:t>
            </a:r>
            <a:r>
              <a:rPr lang="nl-BE" dirty="0" err="1"/>
              <a:t>groove</a:t>
            </a:r>
            <a:r>
              <a:rPr lang="nl-BE" dirty="0"/>
              <a:t> PIR</a:t>
            </a:r>
          </a:p>
          <a:p>
            <a:r>
              <a:rPr lang="nl-BE" dirty="0"/>
              <a:t>Aansluiten van </a:t>
            </a:r>
            <a:r>
              <a:rPr lang="nl-BE" dirty="0" err="1"/>
              <a:t>groove</a:t>
            </a:r>
            <a:r>
              <a:rPr lang="nl-BE" dirty="0"/>
              <a:t> lichtsensor</a:t>
            </a:r>
          </a:p>
          <a:p>
            <a:r>
              <a:rPr lang="nl-BE" dirty="0"/>
              <a:t>Aansluiten van potentiometer</a:t>
            </a:r>
          </a:p>
          <a:p>
            <a:r>
              <a:rPr lang="nl-BE" dirty="0"/>
              <a:t>Aansluiten van led</a:t>
            </a:r>
          </a:p>
          <a:p>
            <a:r>
              <a:rPr lang="nl-BE" dirty="0"/>
              <a:t>We maken een bewegingsdetector met de PIR en lichtsensor. Als het donker is en beweging </a:t>
            </a:r>
            <a:r>
              <a:rPr lang="nl-BE" dirty="0" err="1"/>
              <a:t>onsteken</a:t>
            </a:r>
            <a:r>
              <a:rPr lang="nl-BE" dirty="0"/>
              <a:t> we de led. Per 5 minuten sturen we een bericht met de waarde van de analoge sensor. Telkens we de led </a:t>
            </a:r>
            <a:r>
              <a:rPr lang="nl-BE" dirty="0" err="1"/>
              <a:t>onsteken</a:t>
            </a:r>
            <a:r>
              <a:rPr lang="nl-BE" dirty="0"/>
              <a:t> wordt er ook een bericht gestuurd. </a:t>
            </a:r>
          </a:p>
          <a:p>
            <a:r>
              <a:rPr lang="nl-BE" dirty="0"/>
              <a:t>Met behulp van de potentiometer kunnen we de snelheid van de berichten regelen. 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2845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void</a:t>
            </a:r>
            <a:r>
              <a:rPr lang="nl-BE" dirty="0"/>
              <a:t> setup() 	=&gt;  connectie maken met de </a:t>
            </a:r>
            <a:r>
              <a:rPr lang="nl-BE" dirty="0" err="1"/>
              <a:t>bee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		=&gt; gebruik van </a:t>
            </a:r>
            <a:r>
              <a:rPr lang="nl-BE" dirty="0" err="1"/>
              <a:t>keys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			=&gt; afdrukken </a:t>
            </a:r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specs</a:t>
            </a:r>
            <a:r>
              <a:rPr lang="nl-BE" dirty="0"/>
              <a:t>.</a:t>
            </a:r>
          </a:p>
          <a:p>
            <a:pPr marL="0" indent="0">
              <a:buNone/>
            </a:pPr>
            <a:r>
              <a:rPr lang="nl-BE" dirty="0"/>
              <a:t>			=&gt; eventueel </a:t>
            </a:r>
            <a:r>
              <a:rPr lang="nl-BE" dirty="0" err="1"/>
              <a:t>switched</a:t>
            </a:r>
            <a:r>
              <a:rPr lang="nl-BE" dirty="0"/>
              <a:t> column toevoegen</a:t>
            </a:r>
          </a:p>
          <a:p>
            <a:r>
              <a:rPr lang="nl-BE" dirty="0" err="1"/>
              <a:t>Void</a:t>
            </a:r>
            <a:r>
              <a:rPr lang="nl-BE" dirty="0"/>
              <a:t> loop()		=&gt; wordt continu uitgevoerd</a:t>
            </a:r>
          </a:p>
          <a:p>
            <a:pPr marL="0" indent="0">
              <a:buNone/>
            </a:pPr>
            <a:r>
              <a:rPr lang="nl-BE" dirty="0"/>
              <a:t>			=&gt; roept sloop() aan (</a:t>
            </a:r>
            <a:r>
              <a:rPr lang="nl-BE" dirty="0" err="1"/>
              <a:t>wss</a:t>
            </a:r>
            <a:r>
              <a:rPr lang="nl-BE" dirty="0"/>
              <a:t> </a:t>
            </a:r>
            <a:r>
              <a:rPr lang="nl-BE" dirty="0" err="1"/>
              <a:t>sendloop</a:t>
            </a:r>
            <a:r>
              <a:rPr lang="nl-BE" dirty="0"/>
              <a:t>)</a:t>
            </a:r>
          </a:p>
          <a:p>
            <a:pPr marL="0" indent="0">
              <a:buNone/>
            </a:pPr>
            <a:r>
              <a:rPr lang="nl-BE" dirty="0"/>
              <a:t>			=&gt; </a:t>
            </a:r>
            <a:r>
              <a:rPr lang="nl-BE" dirty="0" err="1"/>
              <a:t>opkuizen</a:t>
            </a:r>
            <a:r>
              <a:rPr lang="nl-BE" dirty="0"/>
              <a:t> (</a:t>
            </a:r>
            <a:r>
              <a:rPr lang="nl-BE" dirty="0" err="1"/>
              <a:t>sendGPS</a:t>
            </a:r>
            <a:r>
              <a:rPr lang="nl-BE" dirty="0"/>
              <a:t>, </a:t>
            </a:r>
            <a:r>
              <a:rPr lang="nl-BE" dirty="0" err="1"/>
              <a:t>delayCnt</a:t>
            </a:r>
            <a:r>
              <a:rPr lang="nl-BE" dirty="0"/>
              <a:t>, </a:t>
            </a:r>
            <a:r>
              <a:rPr lang="nl-BE" dirty="0" err="1"/>
              <a:t>SendSensor</a:t>
            </a:r>
            <a:r>
              <a:rPr lang="nl-BE" dirty="0"/>
              <a:t>(11) hard </a:t>
            </a:r>
            <a:r>
              <a:rPr lang="nl-BE" dirty="0" err="1"/>
              <a:t>coded</a:t>
            </a:r>
            <a:endParaRPr lang="nl-BE" dirty="0"/>
          </a:p>
          <a:p>
            <a:r>
              <a:rPr lang="nl-BE" dirty="0" err="1"/>
              <a:t>Void</a:t>
            </a:r>
            <a:r>
              <a:rPr lang="nl-BE" dirty="0"/>
              <a:t> </a:t>
            </a:r>
            <a:r>
              <a:rPr lang="nl-BE" dirty="0" err="1"/>
              <a:t>sensSensor</a:t>
            </a:r>
            <a:r>
              <a:rPr lang="nl-BE" dirty="0"/>
              <a:t>()=&gt; aanpassen (nu </a:t>
            </a:r>
            <a:r>
              <a:rPr lang="nl-BE" dirty="0" err="1"/>
              <a:t>hardcoded</a:t>
            </a:r>
            <a:r>
              <a:rPr lang="nl-BE" dirty="0"/>
              <a:t>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SensorLib</a:t>
            </a:r>
            <a:r>
              <a:rPr lang="nl-BE" dirty="0"/>
              <a:t> =&gt; structuur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885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https://www.enco.io/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27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78" y="4363501"/>
            <a:ext cx="1779710" cy="1230966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https://www.enco.io/</a:t>
            </a:r>
            <a:endParaRPr lang="nl-BE" dirty="0"/>
          </a:p>
        </p:txBody>
      </p:sp>
      <p:pic>
        <p:nvPicPr>
          <p:cNvPr id="1028" name="Picture 4" descr="Image result for lora nod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" y="2442903"/>
            <a:ext cx="1660958" cy="20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594" y="2013415"/>
            <a:ext cx="1243844" cy="2222606"/>
          </a:xfrm>
          <a:prstGeom prst="rect">
            <a:avLst/>
          </a:prstGeom>
        </p:spPr>
      </p:pic>
      <p:sp>
        <p:nvSpPr>
          <p:cNvPr id="11" name="Rechthoek 10"/>
          <p:cNvSpPr/>
          <p:nvPr/>
        </p:nvSpPr>
        <p:spPr>
          <a:xfrm>
            <a:off x="241069" y="1690688"/>
            <a:ext cx="4106488" cy="4209585"/>
          </a:xfrm>
          <a:prstGeom prst="rect">
            <a:avLst/>
          </a:prstGeom>
          <a:noFill/>
          <a:ln>
            <a:solidFill>
              <a:srgbClr val="E8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noFill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575305" y="1164888"/>
            <a:ext cx="8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Howest</a:t>
            </a:r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5196338" y="1147234"/>
            <a:ext cx="2224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https://www.enco.io/</a:t>
            </a:r>
            <a:endParaRPr lang="nl-BE" dirty="0"/>
          </a:p>
        </p:txBody>
      </p:sp>
      <p:sp>
        <p:nvSpPr>
          <p:cNvPr id="18" name="Rechthoek 17"/>
          <p:cNvSpPr/>
          <p:nvPr/>
        </p:nvSpPr>
        <p:spPr>
          <a:xfrm>
            <a:off x="5619562" y="1747083"/>
            <a:ext cx="1570947" cy="4096795"/>
          </a:xfrm>
          <a:prstGeom prst="rect">
            <a:avLst/>
          </a:prstGeom>
          <a:noFill/>
          <a:ln>
            <a:solidFill>
              <a:srgbClr val="E8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noFill/>
            </a:endParaRPr>
          </a:p>
        </p:txBody>
      </p:sp>
      <p:sp>
        <p:nvSpPr>
          <p:cNvPr id="14" name="Pijl-rechts 13"/>
          <p:cNvSpPr/>
          <p:nvPr/>
        </p:nvSpPr>
        <p:spPr>
          <a:xfrm>
            <a:off x="4528405" y="3761338"/>
            <a:ext cx="947853" cy="334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ekstvak 14"/>
          <p:cNvSpPr txBox="1"/>
          <p:nvPr/>
        </p:nvSpPr>
        <p:spPr>
          <a:xfrm>
            <a:off x="4469984" y="332086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Internet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6021808" y="3320865"/>
            <a:ext cx="942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Azure</a:t>
            </a:r>
          </a:p>
          <a:p>
            <a:r>
              <a:rPr lang="nl-BE" dirty="0"/>
              <a:t>Amazon</a:t>
            </a:r>
          </a:p>
          <a:p>
            <a:r>
              <a:rPr lang="nl-BE" dirty="0"/>
              <a:t>HTTP</a:t>
            </a:r>
          </a:p>
          <a:p>
            <a:r>
              <a:rPr lang="nl-BE" dirty="0"/>
              <a:t>…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22" y="3530884"/>
            <a:ext cx="780290" cy="780290"/>
          </a:xfrm>
          <a:prstGeom prst="rect">
            <a:avLst/>
          </a:prstGeom>
        </p:spPr>
      </p:pic>
      <p:sp>
        <p:nvSpPr>
          <p:cNvPr id="23" name="Rechthoek 22"/>
          <p:cNvSpPr/>
          <p:nvPr/>
        </p:nvSpPr>
        <p:spPr>
          <a:xfrm>
            <a:off x="7266690" y="3121636"/>
            <a:ext cx="123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Event Hubs</a:t>
            </a:r>
            <a:endParaRPr lang="nl-BE" dirty="0"/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53" y="3553522"/>
            <a:ext cx="1685162" cy="884710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012" y="3320865"/>
            <a:ext cx="2071710" cy="1087648"/>
          </a:xfrm>
          <a:prstGeom prst="rect">
            <a:avLst/>
          </a:prstGeom>
        </p:spPr>
      </p:pic>
      <p:sp>
        <p:nvSpPr>
          <p:cNvPr id="26" name="Rechthoek 25"/>
          <p:cNvSpPr/>
          <p:nvPr/>
        </p:nvSpPr>
        <p:spPr>
          <a:xfrm>
            <a:off x="8501643" y="3136199"/>
            <a:ext cx="2032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Streaming Analytics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4090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Proximus platform</a:t>
            </a:r>
          </a:p>
          <a:p>
            <a:r>
              <a:rPr lang="nl-BE" dirty="0"/>
              <a:t>Ontvangt berichten van </a:t>
            </a:r>
            <a:r>
              <a:rPr lang="nl-BE" dirty="0" err="1"/>
              <a:t>nodes</a:t>
            </a:r>
            <a:endParaRPr lang="nl-BE" dirty="0"/>
          </a:p>
          <a:p>
            <a:r>
              <a:rPr lang="nl-BE" dirty="0"/>
              <a:t>Doorsturen naar eigen services </a:t>
            </a:r>
          </a:p>
          <a:p>
            <a:pPr lvl="1"/>
            <a:r>
              <a:rPr lang="nl-BE" dirty="0"/>
              <a:t>Azure</a:t>
            </a:r>
          </a:p>
          <a:p>
            <a:pPr lvl="1"/>
            <a:r>
              <a:rPr lang="nl-BE" dirty="0"/>
              <a:t>Amazon</a:t>
            </a:r>
          </a:p>
          <a:p>
            <a:pPr lvl="1"/>
            <a:r>
              <a:rPr lang="nl-BE" dirty="0"/>
              <a:t>HTTP </a:t>
            </a:r>
            <a:r>
              <a:rPr lang="nl-BE" dirty="0" err="1"/>
              <a:t>Webservices</a:t>
            </a:r>
            <a:r>
              <a:rPr lang="nl-BE" dirty="0"/>
              <a:t>…</a:t>
            </a:r>
          </a:p>
          <a:p>
            <a:r>
              <a:rPr lang="nl-BE" dirty="0"/>
              <a:t>Eerste filtering mogelijk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https://www.enco.io/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223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</a:t>
            </a:r>
            <a:r>
              <a:rPr lang="nl-BE" dirty="0" err="1"/>
              <a:t>LoRa</a:t>
            </a:r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94" y="775404"/>
            <a:ext cx="95916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4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283" y="1027906"/>
            <a:ext cx="8636760" cy="50412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IoT : </a:t>
            </a:r>
            <a:r>
              <a:rPr lang="nl-BE" dirty="0" err="1"/>
              <a:t>LoRaWan</a:t>
            </a:r>
            <a:r>
              <a:rPr lang="nl-BE" dirty="0"/>
              <a:t> Network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19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Wide Area </a:t>
            </a:r>
            <a:r>
              <a:rPr lang="nl-BE" dirty="0" err="1"/>
              <a:t>network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IoT.</a:t>
            </a:r>
          </a:p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alliance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open, non-profit </a:t>
            </a:r>
            <a:r>
              <a:rPr lang="nl-BE" dirty="0" err="1"/>
              <a:t>association</a:t>
            </a:r>
            <a:endParaRPr lang="nl-BE" dirty="0"/>
          </a:p>
          <a:p>
            <a:r>
              <a:rPr lang="nl-BE" dirty="0" err="1"/>
              <a:t>Standardize</a:t>
            </a:r>
            <a:r>
              <a:rPr lang="nl-BE" dirty="0"/>
              <a:t> Low Power Wide Area Networks (LPWAN)</a:t>
            </a:r>
          </a:p>
          <a:p>
            <a:r>
              <a:rPr lang="nl-BE" dirty="0">
                <a:hlinkClick r:id="rId2"/>
              </a:rPr>
              <a:t>https://www.lora-alliance.org/The-Alliance/About-the-Alliance</a:t>
            </a:r>
            <a:endParaRPr lang="nl-BE" dirty="0"/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alliance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90" y="3485358"/>
            <a:ext cx="78390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3913" y="1221776"/>
            <a:ext cx="10515600" cy="4351338"/>
          </a:xfrm>
        </p:spPr>
        <p:txBody>
          <a:bodyPr/>
          <a:lstStyle/>
          <a:p>
            <a:r>
              <a:rPr lang="nl-BE" dirty="0"/>
              <a:t>No SIM cards</a:t>
            </a:r>
          </a:p>
          <a:p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little</a:t>
            </a:r>
            <a:r>
              <a:rPr lang="nl-BE" dirty="0"/>
              <a:t> energy =&gt; </a:t>
            </a:r>
            <a:r>
              <a:rPr lang="nl-BE" dirty="0" err="1"/>
              <a:t>battery</a:t>
            </a:r>
            <a:r>
              <a:rPr lang="nl-BE" dirty="0"/>
              <a:t> life up </a:t>
            </a:r>
            <a:r>
              <a:rPr lang="nl-BE" dirty="0" err="1"/>
              <a:t>to</a:t>
            </a:r>
            <a:r>
              <a:rPr lang="nl-BE" dirty="0"/>
              <a:t> 10 </a:t>
            </a:r>
            <a:r>
              <a:rPr lang="nl-BE" dirty="0" err="1"/>
              <a:t>years</a:t>
            </a:r>
            <a:endParaRPr lang="nl-BE" dirty="0"/>
          </a:p>
          <a:p>
            <a:r>
              <a:rPr lang="nl-BE" dirty="0"/>
              <a:t>Long range, low power radio protocol</a:t>
            </a:r>
          </a:p>
          <a:p>
            <a:r>
              <a:rPr lang="nl-BE" dirty="0" err="1"/>
              <a:t>Bidirectional</a:t>
            </a:r>
            <a:endParaRPr lang="nl-BE" dirty="0"/>
          </a:p>
          <a:p>
            <a:r>
              <a:rPr lang="nl-BE" dirty="0"/>
              <a:t>Simple star </a:t>
            </a:r>
            <a:r>
              <a:rPr lang="nl-BE" dirty="0" err="1"/>
              <a:t>network</a:t>
            </a:r>
            <a:r>
              <a:rPr lang="nl-BE" dirty="0"/>
              <a:t> </a:t>
            </a:r>
            <a:r>
              <a:rPr lang="nl-BE" dirty="0" err="1"/>
              <a:t>topology</a:t>
            </a:r>
            <a:endParaRPr lang="nl-BE" dirty="0"/>
          </a:p>
          <a:p>
            <a:r>
              <a:rPr lang="nl-BE" dirty="0" err="1"/>
              <a:t>Ideal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:</a:t>
            </a:r>
          </a:p>
          <a:p>
            <a:pPr lvl="1"/>
            <a:r>
              <a:rPr lang="nl-BE" dirty="0"/>
              <a:t>IoT</a:t>
            </a:r>
          </a:p>
          <a:p>
            <a:pPr lvl="1"/>
            <a:r>
              <a:rPr lang="nl-BE" dirty="0"/>
              <a:t>MM</a:t>
            </a:r>
          </a:p>
          <a:p>
            <a:pPr lvl="1"/>
            <a:r>
              <a:rPr lang="nl-BE" dirty="0"/>
              <a:t>Industrial </a:t>
            </a:r>
            <a:r>
              <a:rPr lang="nl-BE" dirty="0" err="1"/>
              <a:t>automation</a:t>
            </a:r>
            <a:endParaRPr lang="nl-BE" dirty="0"/>
          </a:p>
          <a:p>
            <a:pPr lvl="1"/>
            <a:r>
              <a:rPr lang="nl-BE" dirty="0"/>
              <a:t>Smart City</a:t>
            </a:r>
          </a:p>
          <a:p>
            <a:pPr lvl="1"/>
            <a:r>
              <a:rPr lang="nl-BE" dirty="0"/>
              <a:t>Smart Meter</a:t>
            </a:r>
          </a:p>
          <a:p>
            <a:pPr lvl="1"/>
            <a:r>
              <a:rPr lang="nl-BE" dirty="0"/>
              <a:t>Smart </a:t>
            </a:r>
            <a:r>
              <a:rPr lang="nl-BE" dirty="0" err="1"/>
              <a:t>Agriculture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</a:t>
            </a:r>
            <a:r>
              <a:rPr lang="nl-BE" dirty="0" err="1"/>
              <a:t>LoRa</a:t>
            </a:r>
            <a:r>
              <a:rPr lang="nl-BE" dirty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67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Digitale info via een analoog telecommunicatiekanaal. Bits worden analoog als een elektrisch of elektromagnetisch signaal verstuurd.</a:t>
            </a:r>
          </a:p>
          <a:p>
            <a:r>
              <a:rPr lang="nl-BE" dirty="0"/>
              <a:t>Verzwakking van het signaal =&gt; verlies van energie</a:t>
            </a:r>
          </a:p>
          <a:p>
            <a:r>
              <a:rPr lang="nl-BE" dirty="0"/>
              <a:t>Vervorming van het signaal =&gt; door verschillende frequenties, apparatuur,…</a:t>
            </a:r>
          </a:p>
          <a:p>
            <a:r>
              <a:rPr lang="nl-BE" dirty="0"/>
              <a:t>Ruis =&gt; thermische ruis, geïnduceerde ruis, impuls storingen</a:t>
            </a:r>
          </a:p>
          <a:p>
            <a:r>
              <a:rPr lang="nl-BE" dirty="0"/>
              <a:t>Signaalruisverhouding SNR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Bandbreedte =&gt; frequentiebereik  met weinig verzwakking. (&lt; 3dB)</a:t>
            </a:r>
          </a:p>
          <a:p>
            <a:r>
              <a:rPr lang="nl-BE" dirty="0"/>
              <a:t>Datasnelheid of </a:t>
            </a:r>
            <a:r>
              <a:rPr lang="nl-BE" dirty="0" err="1"/>
              <a:t>datarate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Datacommunicatiekanaal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1" y="4001293"/>
            <a:ext cx="2876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7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6030" y="1825625"/>
            <a:ext cx="10515600" cy="4351338"/>
          </a:xfrm>
        </p:spPr>
        <p:txBody>
          <a:bodyPr/>
          <a:lstStyle/>
          <a:p>
            <a:r>
              <a:rPr lang="nl-BE" dirty="0"/>
              <a:t>Maximale datatransmissiecapaciteit C in [bits/s]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Uitwisseling van bandbreedte B en S/N-ratio</a:t>
            </a:r>
          </a:p>
          <a:p>
            <a:r>
              <a:rPr lang="nl-BE" dirty="0"/>
              <a:t>B.v. bij een zelfde C kan de ruisverhouding afnemen als de bandbreedte stijgt. </a:t>
            </a:r>
          </a:p>
          <a:p>
            <a:r>
              <a:rPr lang="nl-BE" dirty="0"/>
              <a:t>Of de bandbreedte kan verminderd worden bij een verbetering van de signaal/ruisverhouding S/N.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Stelling van Shannon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034" y="2408009"/>
            <a:ext cx="3303796" cy="8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70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nmct_opleiding_powerpoint.pptx</Template>
  <TotalTime>8339</TotalTime>
  <Words>706</Words>
  <Application>Microsoft Office PowerPoint</Application>
  <PresentationFormat>Breedbeeld</PresentationFormat>
  <Paragraphs>195</Paragraphs>
  <Slides>34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9" baseType="lpstr">
      <vt:lpstr>Arial</vt:lpstr>
      <vt:lpstr>Calibri</vt:lpstr>
      <vt:lpstr>Ubuntu</vt:lpstr>
      <vt:lpstr>Verdana</vt:lpstr>
      <vt:lpstr>1_Office-thema</vt:lpstr>
      <vt:lpstr> Domotica</vt:lpstr>
      <vt:lpstr>Raspberry pi</vt:lpstr>
      <vt:lpstr> Domotica</vt:lpstr>
      <vt:lpstr>Wat is LoRa</vt:lpstr>
      <vt:lpstr>IoT : LoRaWan Network</vt:lpstr>
      <vt:lpstr>LoRa alliance</vt:lpstr>
      <vt:lpstr>Waarom LoRa?</vt:lpstr>
      <vt:lpstr>Datacommunicatiekanaal</vt:lpstr>
      <vt:lpstr>Stelling van Shannon</vt:lpstr>
      <vt:lpstr>LoRa technology modulation</vt:lpstr>
      <vt:lpstr>Spreading factor</vt:lpstr>
      <vt:lpstr>LoRa modulation settings</vt:lpstr>
      <vt:lpstr>LoRa Modulation settings</vt:lpstr>
      <vt:lpstr>LoRaWAN Channels</vt:lpstr>
      <vt:lpstr>LoRaWAN Channels</vt:lpstr>
      <vt:lpstr>LoRa Physical topology</vt:lpstr>
      <vt:lpstr>End-Device Classes</vt:lpstr>
      <vt:lpstr>End-Device Activation (Joining)</vt:lpstr>
      <vt:lpstr>RN2483-I/RM EU LoRaWan Modem</vt:lpstr>
      <vt:lpstr>Andere based on Microchip RN2483</vt:lpstr>
      <vt:lpstr>Comparison : IoT</vt:lpstr>
      <vt:lpstr>IoT technology</vt:lpstr>
      <vt:lpstr> Domotica</vt:lpstr>
      <vt:lpstr>SODAQ Mbili (Arduino compatible Atmega 1284P)</vt:lpstr>
      <vt:lpstr>SODAQ Mbili</vt:lpstr>
      <vt:lpstr>Grove Sockets</vt:lpstr>
      <vt:lpstr>Grove systeem?</vt:lpstr>
      <vt:lpstr>LoRa Bee </vt:lpstr>
      <vt:lpstr>Getting started</vt:lpstr>
      <vt:lpstr>Opdracht</vt:lpstr>
      <vt:lpstr>SensorLib =&gt; structuur</vt:lpstr>
      <vt:lpstr>https://www.enco.io/</vt:lpstr>
      <vt:lpstr>https://www.enco.io/</vt:lpstr>
      <vt:lpstr>https://www.enco.io/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henk bostyn</cp:lastModifiedBy>
  <cp:revision>790</cp:revision>
  <dcterms:created xsi:type="dcterms:W3CDTF">2012-09-04T06:58:07Z</dcterms:created>
  <dcterms:modified xsi:type="dcterms:W3CDTF">2016-10-11T10:32:42Z</dcterms:modified>
</cp:coreProperties>
</file>